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75" r:id="rId4"/>
    <p:sldId id="273" r:id="rId5"/>
    <p:sldId id="276" r:id="rId6"/>
    <p:sldId id="280" r:id="rId7"/>
    <p:sldId id="287" r:id="rId8"/>
    <p:sldId id="290" r:id="rId9"/>
    <p:sldId id="289" r:id="rId10"/>
    <p:sldId id="282" r:id="rId11"/>
    <p:sldId id="283" r:id="rId12"/>
    <p:sldId id="284" r:id="rId13"/>
    <p:sldId id="285" r:id="rId14"/>
    <p:sldId id="259" r:id="rId15"/>
    <p:sldId id="286" r:id="rId16"/>
    <p:sldId id="274" r:id="rId17"/>
    <p:sldId id="272" r:id="rId18"/>
    <p:sldId id="277" r:id="rId19"/>
    <p:sldId id="288" r:id="rId20"/>
    <p:sldId id="267" r:id="rId2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07DC3-94B6-4142-8047-890EAC1F701A}" v="51" dt="2020-01-29T00:17:55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4"/>
    <p:restoredTop sz="95973"/>
  </p:normalViewPr>
  <p:slideViewPr>
    <p:cSldViewPr snapToGrid="0" snapToObjects="1">
      <p:cViewPr varScale="1">
        <p:scale>
          <a:sx n="160" d="100"/>
          <a:sy n="160" d="100"/>
        </p:scale>
        <p:origin x="17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1/28/20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1/28/20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2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69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600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63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97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81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70, defoc: -2 on Heidelberg-2</a:t>
            </a:r>
          </a:p>
          <a:p>
            <a:r>
              <a:rPr lang="en-US" dirty="0"/>
              <a:t>Dose: 80ish, defoc: -2 on Heidelberg-1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7617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Rfd5BxH0u22xoMtiLu3S16gvbFtYoo4H3x5QLuRKrO8Zx_K7MJCzcoT4pUJ2KeorcmlBSPN2T4TMqY/pu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e/2PACX-1vQVrNtPxQQrxWfnSRrWFPW6J91AlmBdPehf2V-pV_beCoSDluY7y16DNZp7VRrlE7GDCxfF3EnTlmk3/pu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ws.euspert.com/why-in-house-training-is-important-for-employees-motivati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veducation.org/pvcdrom/characterisation/four-point-probe-resistivity-measurements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eol.de/electronoptics-en/products/xps-and-auger-analysis.php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www.dovepress.com/fabrication-of-nonfouling-bactericidal-and-bacteria-corpse-release-mu-peer-reviewed-fulltext-article-IJ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SNF RRAM Standard Process Flow and Characterization of Lesker-2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Project Members:</a:t>
            </a:r>
            <a:r>
              <a:rPr lang="en-US" dirty="0"/>
              <a:t> Akash Levy, Jung-Soo Ko</a:t>
            </a:r>
          </a:p>
          <a:p>
            <a:r>
              <a:rPr lang="en-US" b="1" dirty="0"/>
              <a:t>Staff Mentors: </a:t>
            </a:r>
            <a:r>
              <a:rPr lang="en-US" dirty="0"/>
              <a:t>Michelle Rincon, Vijay Narasimhan, J Provine, Usha Raghuram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Week 4 Updates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58A4-A350-1846-A7F0-B253DFCA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XPS Results: Surface Survey Scan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5FE2235-ACC0-1B45-9742-6A386AAA75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 rot="5400000">
            <a:off x="2260903" y="-144037"/>
            <a:ext cx="5083608" cy="6578788"/>
          </a:xfrm>
        </p:spPr>
      </p:pic>
    </p:spTree>
    <p:extLst>
      <p:ext uri="{BB962C8B-B14F-4D97-AF65-F5344CB8AC3E}">
        <p14:creationId xmlns:p14="http://schemas.microsoft.com/office/powerpoint/2010/main" val="151752483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E5BD-8AC5-CB48-808E-521FFD6B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XPS Results: Hi-Res + Depth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97F90-3241-0641-820E-F72402E24A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75930" y="426742"/>
            <a:ext cx="4181121" cy="54108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DB9D-40E8-BF45-BB60-2F0B8CF4C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4709" y="412511"/>
            <a:ext cx="4435326" cy="57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5533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985BC9-7BE1-594B-9AF3-2B1556CE5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" y="1091398"/>
            <a:ext cx="2227514" cy="62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45104-A83B-BB4B-852C-17713E25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XPS Results: Fitting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ACB0DE-0143-B74E-B03B-7B6845CCABB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 rot="5400000">
            <a:off x="5132039" y="775192"/>
            <a:ext cx="3808268" cy="49283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747646-EF0C-0447-8C59-BC2A0D0E2879}"/>
              </a:ext>
            </a:extLst>
          </p:cNvPr>
          <p:cNvSpPr txBox="1"/>
          <p:nvPr/>
        </p:nvSpPr>
        <p:spPr>
          <a:xfrm>
            <a:off x="5150862" y="906743"/>
            <a:ext cx="377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 fit has spin-orbit splitting that causes doublet peaks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7B996-099A-6040-BC4E-6347217F1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3" y="1681755"/>
            <a:ext cx="3695366" cy="2922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37BEA-8EFB-C641-B2C6-CA77BA976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752" y="3388415"/>
            <a:ext cx="1467852" cy="1174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17E5CC-8C07-E447-A0C2-EDC22662517C}"/>
              </a:ext>
            </a:extLst>
          </p:cNvPr>
          <p:cNvSpPr txBox="1"/>
          <p:nvPr/>
        </p:nvSpPr>
        <p:spPr>
          <a:xfrm>
            <a:off x="159558" y="4604292"/>
            <a:ext cx="6651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/>
              <a:t>Ti2p peak has significantly split spin-orbit components (</a:t>
            </a:r>
            <a:r>
              <a:rPr lang="el-GR" sz="600" dirty="0"/>
              <a:t>Δ</a:t>
            </a:r>
            <a:r>
              <a:rPr lang="en-US" sz="600" baseline="-25000" dirty="0"/>
              <a:t>metal</a:t>
            </a:r>
            <a:r>
              <a:rPr lang="en-US" sz="600" dirty="0"/>
              <a:t>=6.1eV).Splitting -value varies with chemical state (</a:t>
            </a:r>
            <a:r>
              <a:rPr lang="el-GR" sz="600" dirty="0"/>
              <a:t>Δ</a:t>
            </a:r>
            <a:r>
              <a:rPr lang="en-US" sz="600" baseline="-25000" dirty="0"/>
              <a:t>nitride</a:t>
            </a:r>
            <a:r>
              <a:rPr lang="en-US" sz="600" dirty="0"/>
              <a:t>=6.0eV, </a:t>
            </a:r>
            <a:r>
              <a:rPr lang="el-GR" sz="600" dirty="0"/>
              <a:t>Δ</a:t>
            </a:r>
            <a:r>
              <a:rPr lang="en-US" sz="600" baseline="-25000" dirty="0"/>
              <a:t>oxide</a:t>
            </a:r>
            <a:r>
              <a:rPr lang="en-US" sz="600" dirty="0"/>
              <a:t>=5.7eV).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/>
              <a:t>Typically FWHM for each spin-orbit component is the same, but for Ti2p the Ti2p</a:t>
            </a:r>
            <a:r>
              <a:rPr lang="en-US" sz="600" baseline="-25000" dirty="0"/>
              <a:t>1/2</a:t>
            </a:r>
            <a:r>
              <a:rPr lang="en-US" sz="600" dirty="0"/>
              <a:t> component is much broader than the Ti2p</a:t>
            </a:r>
            <a:r>
              <a:rPr lang="en-US" sz="600" baseline="-25000" dirty="0"/>
              <a:t>3/2</a:t>
            </a:r>
            <a:r>
              <a:rPr lang="en-US" sz="600" dirty="0"/>
              <a:t> peak. Consequently, Ti2p</a:t>
            </a:r>
            <a:r>
              <a:rPr lang="en-US" sz="600" baseline="-25000" dirty="0"/>
              <a:t>1/2</a:t>
            </a:r>
            <a:r>
              <a:rPr lang="en-US" sz="600" dirty="0"/>
              <a:t> peak is much shorter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/>
              <a:t>Caused by </a:t>
            </a:r>
            <a:r>
              <a:rPr lang="en-US" sz="600" dirty="0" err="1"/>
              <a:t>Coster-Kronig</a:t>
            </a:r>
            <a:r>
              <a:rPr lang="en-US" sz="600" dirty="0"/>
              <a:t> effect. (Post-ionization, Ti2p</a:t>
            </a:r>
            <a:r>
              <a:rPr lang="en-US" sz="600" baseline="-25000" dirty="0"/>
              <a:t>1/2</a:t>
            </a:r>
            <a:r>
              <a:rPr lang="en-US" sz="600" dirty="0"/>
              <a:t> state is very short lived compared to Ti2p</a:t>
            </a:r>
            <a:r>
              <a:rPr lang="en-US" sz="600" baseline="-25000" dirty="0"/>
              <a:t>3/2</a:t>
            </a:r>
            <a:r>
              <a:rPr lang="en-US" sz="600" dirty="0"/>
              <a:t> state.)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/>
              <a:t>Causes difficulty in accurately peak fitting Ti2p region with multiple chemical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3659047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B44E-1CF2-854B-B71B-DE3BA378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Lesker: Which Recipe? 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137B0B-E491-B74B-9377-7F5FEBDC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From logbook examination, TiN isn’t used that often in Lesker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My original plan:</a:t>
            </a:r>
          </a:p>
          <a:p>
            <a:pPr lvl="2"/>
            <a:r>
              <a:rPr lang="en-US" dirty="0"/>
              <a:t>Master Recipe on Src 2 (TiN source) with downstream control</a:t>
            </a:r>
          </a:p>
          <a:p>
            <a:pPr lvl="3"/>
            <a:r>
              <a:rPr lang="en-US" dirty="0"/>
              <a:t>35 -&gt; 5 sccm Ar to allow plasma to ignite</a:t>
            </a:r>
          </a:p>
          <a:p>
            <a:pPr lvl="3"/>
            <a:r>
              <a:rPr lang="en-US" dirty="0"/>
              <a:t>No other sputtering gases</a:t>
            </a:r>
          </a:p>
          <a:p>
            <a:pPr lvl="3"/>
            <a:r>
              <a:rPr lang="en-US" dirty="0"/>
              <a:t>(How do you adjust N pressure???)</a:t>
            </a:r>
          </a:p>
          <a:p>
            <a:pPr lvl="2"/>
            <a:r>
              <a:rPr lang="en-US" dirty="0"/>
              <a:t>Didn’t have enough time to run recipe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pPr lvl="1"/>
            <a:r>
              <a:rPr lang="en-US" dirty="0">
                <a:sym typeface="Wingdings" pitchFamily="2" charset="2"/>
              </a:rPr>
              <a:t>Paul </a:t>
            </a:r>
            <a:r>
              <a:rPr lang="en-US" dirty="0" err="1">
                <a:sym typeface="Wingdings" pitchFamily="2" charset="2"/>
              </a:rPr>
              <a:t>Comita</a:t>
            </a:r>
            <a:r>
              <a:rPr lang="en-US" dirty="0">
                <a:sym typeface="Wingdings" pitchFamily="2" charset="2"/>
              </a:rPr>
              <a:t> recipe: Ti/TiN co-sputter for higher Ti concentration</a:t>
            </a:r>
          </a:p>
          <a:p>
            <a:pPr lvl="1"/>
            <a:r>
              <a:rPr lang="en-US" dirty="0">
                <a:sym typeface="Wingdings" pitchFamily="2" charset="2"/>
              </a:rPr>
              <a:t>Other recipes call for 3 to 5 sccm Ar with TiN target</a:t>
            </a:r>
          </a:p>
          <a:p>
            <a:pPr lvl="1"/>
            <a:r>
              <a:rPr lang="en-US" dirty="0">
                <a:sym typeface="Wingdings" pitchFamily="2" charset="2"/>
              </a:rPr>
              <a:t>Maybe replicate AJA recipe on Lesker-1?</a:t>
            </a:r>
          </a:p>
          <a:p>
            <a:pPr lvl="2"/>
            <a:r>
              <a:rPr lang="en-US" dirty="0">
                <a:sym typeface="Wingdings" pitchFamily="2" charset="2"/>
              </a:rPr>
              <a:t>XPS shows that it works super well in producing low-oxygen TiN</a:t>
            </a:r>
          </a:p>
          <a:p>
            <a:pPr lvl="2"/>
            <a:r>
              <a:rPr lang="en-US" dirty="0">
                <a:sym typeface="Wingdings" pitchFamily="2" charset="2"/>
              </a:rPr>
              <a:t>May not even need Lesker-2 to do good-quality TiN</a:t>
            </a:r>
          </a:p>
        </p:txBody>
      </p:sp>
    </p:spTree>
    <p:extLst>
      <p:ext uri="{BB962C8B-B14F-4D97-AF65-F5344CB8AC3E}">
        <p14:creationId xmlns:p14="http://schemas.microsoft.com/office/powerpoint/2010/main" val="105664622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RRAM Process Flow 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4201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3883530" y="92777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815372" y="266018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4006042" y="1956305"/>
            <a:ext cx="1297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30nm Pt,</a:t>
            </a:r>
          </a:p>
          <a:p>
            <a:pPr algn="ctr"/>
            <a:r>
              <a:rPr lang="en-US" sz="1200" dirty="0"/>
              <a:t>100nm SiO</a:t>
            </a:r>
            <a:r>
              <a:rPr lang="en-US" sz="1200" baseline="-25000" dirty="0"/>
              <a:t>2</a:t>
            </a:r>
            <a:r>
              <a:rPr lang="en-US" sz="1200" dirty="0"/>
              <a:t> (AJA)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2B4A2-D5EF-2745-A174-0859F5B0A83F}"/>
              </a:ext>
            </a:extLst>
          </p:cNvPr>
          <p:cNvSpPr/>
          <p:nvPr/>
        </p:nvSpPr>
        <p:spPr>
          <a:xfrm>
            <a:off x="6335947" y="168712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258428-197D-B24C-89B5-16A5399F04E0}"/>
              </a:ext>
            </a:extLst>
          </p:cNvPr>
          <p:cNvSpPr/>
          <p:nvPr/>
        </p:nvSpPr>
        <p:spPr>
          <a:xfrm>
            <a:off x="6335947" y="1423226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22089-73E1-5140-A50D-FE310F733A24}"/>
              </a:ext>
            </a:extLst>
          </p:cNvPr>
          <p:cNvSpPr/>
          <p:nvPr/>
        </p:nvSpPr>
        <p:spPr>
          <a:xfrm>
            <a:off x="6335947" y="940903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4652C-ACC3-6041-BB2A-5A859FB12389}"/>
              </a:ext>
            </a:extLst>
          </p:cNvPr>
          <p:cNvSpPr txBox="1"/>
          <p:nvPr/>
        </p:nvSpPr>
        <p:spPr>
          <a:xfrm>
            <a:off x="6145076" y="1959910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trenches (PT-Ox)</a:t>
            </a:r>
          </a:p>
          <a:p>
            <a:pPr algn="ctr"/>
            <a:r>
              <a:rPr lang="en-US" sz="1200" dirty="0"/>
              <a:t>Clean sidewalls of trenches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1A087B-7936-BC4E-9121-DCB7F33396C6}"/>
              </a:ext>
            </a:extLst>
          </p:cNvPr>
          <p:cNvSpPr/>
          <p:nvPr/>
        </p:nvSpPr>
        <p:spPr>
          <a:xfrm>
            <a:off x="7529065" y="929153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7929D0-C49C-2A4F-A085-522FFD53ABE2}"/>
              </a:ext>
            </a:extLst>
          </p:cNvPr>
          <p:cNvSpPr/>
          <p:nvPr/>
        </p:nvSpPr>
        <p:spPr>
          <a:xfrm>
            <a:off x="6335947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70897D-CF11-4B47-B638-1A1194FE58CC}"/>
              </a:ext>
            </a:extLst>
          </p:cNvPr>
          <p:cNvSpPr/>
          <p:nvPr/>
        </p:nvSpPr>
        <p:spPr>
          <a:xfrm>
            <a:off x="6335947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8CCC09-E76C-8B48-9DCF-873916EB5EA7}"/>
              </a:ext>
            </a:extLst>
          </p:cNvPr>
          <p:cNvSpPr/>
          <p:nvPr/>
        </p:nvSpPr>
        <p:spPr>
          <a:xfrm>
            <a:off x="6335947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0CC46-960C-6D49-BD30-F2EC47E0D3A8}"/>
              </a:ext>
            </a:extLst>
          </p:cNvPr>
          <p:cNvSpPr/>
          <p:nvPr/>
        </p:nvSpPr>
        <p:spPr>
          <a:xfrm>
            <a:off x="7529065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468EC5-8ACB-F041-B16A-3B4089445A43}"/>
              </a:ext>
            </a:extLst>
          </p:cNvPr>
          <p:cNvGrpSpPr/>
          <p:nvPr/>
        </p:nvGrpSpPr>
        <p:grpSpPr>
          <a:xfrm>
            <a:off x="6335947" y="3274819"/>
            <a:ext cx="1542175" cy="574093"/>
            <a:chOff x="6335947" y="3444813"/>
            <a:chExt cx="1542175" cy="5740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257924-A432-5D41-84A5-245712552AB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CF97162-B3D3-FA4E-B67E-7FF95E5787B8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A40E69E-A8E3-4344-9AF8-D22F3BD729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5C377D6-5D84-9C4F-800F-14306ED758C4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A6655BE-36D0-8646-8AA2-BF50FE4FC4A0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E16A8C2-5F5A-C44A-ACBE-46D946550976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5055339-5ED7-E741-A18C-7231545E5DFA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8DE57BF-BFE2-264B-940A-2AD32586CA6C}"/>
              </a:ext>
            </a:extLst>
          </p:cNvPr>
          <p:cNvSpPr txBox="1"/>
          <p:nvPr/>
        </p:nvSpPr>
        <p:spPr>
          <a:xfrm>
            <a:off x="6246863" y="4395785"/>
            <a:ext cx="1720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Deposit 10nm HfO</a:t>
            </a:r>
            <a:r>
              <a:rPr lang="en-US" sz="1200" baseline="-25000" dirty="0"/>
              <a:t>2</a:t>
            </a:r>
            <a:r>
              <a:rPr lang="en-US" sz="1200" dirty="0"/>
              <a:t> (Fiji)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6A9271-59FD-4D42-92BF-029255B60475}"/>
              </a:ext>
            </a:extLst>
          </p:cNvPr>
          <p:cNvSpPr/>
          <p:nvPr/>
        </p:nvSpPr>
        <p:spPr>
          <a:xfrm>
            <a:off x="3883530" y="41128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85A03B-599D-824B-85FE-A39FD9102D75}"/>
              </a:ext>
            </a:extLst>
          </p:cNvPr>
          <p:cNvSpPr/>
          <p:nvPr/>
        </p:nvSpPr>
        <p:spPr>
          <a:xfrm>
            <a:off x="3883530" y="384891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000555D-A1D9-9A4E-B545-610C99B0B0A9}"/>
              </a:ext>
            </a:extLst>
          </p:cNvPr>
          <p:cNvSpPr/>
          <p:nvPr/>
        </p:nvSpPr>
        <p:spPr>
          <a:xfrm>
            <a:off x="3883530" y="3366587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C6FCCF-6460-7D40-810E-49E1C32932E6}"/>
              </a:ext>
            </a:extLst>
          </p:cNvPr>
          <p:cNvSpPr/>
          <p:nvPr/>
        </p:nvSpPr>
        <p:spPr>
          <a:xfrm>
            <a:off x="5076648" y="3354837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8BE673-EFAF-0940-A4C4-F8700879C566}"/>
              </a:ext>
            </a:extLst>
          </p:cNvPr>
          <p:cNvGrpSpPr/>
          <p:nvPr/>
        </p:nvGrpSpPr>
        <p:grpSpPr>
          <a:xfrm>
            <a:off x="3883530" y="3274819"/>
            <a:ext cx="1542175" cy="574093"/>
            <a:chOff x="6335947" y="3444813"/>
            <a:chExt cx="1542175" cy="57409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CABD74-E362-C24B-B651-282F7DC4D517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955C1D-C92A-EA4E-BF11-BB2B625C6069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851B439-0F3F-E440-B83C-BEB1A6CDB5F2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AEB9F4-5E9F-6943-94B7-2251C8F49FE7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6D21F9C-510F-4847-A7AD-CB541443E9D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40B8C03-2F00-8D4C-9A42-E0074DD10395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A3751B-93E9-144E-865C-C282D0571C03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39CDDB-2C3A-C841-A436-5FEEC38D0F77}"/>
              </a:ext>
            </a:extLst>
          </p:cNvPr>
          <p:cNvGrpSpPr/>
          <p:nvPr/>
        </p:nvGrpSpPr>
        <p:grpSpPr>
          <a:xfrm>
            <a:off x="3883528" y="3182187"/>
            <a:ext cx="1542184" cy="575390"/>
            <a:chOff x="6335946" y="3443514"/>
            <a:chExt cx="1542184" cy="575390"/>
          </a:xfrm>
          <a:solidFill>
            <a:srgbClr val="0070C0"/>
          </a:solidFill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5BE52B6-B862-D044-AC5B-A6F79274DE53}"/>
                </a:ext>
              </a:extLst>
            </p:cNvPr>
            <p:cNvGrpSpPr/>
            <p:nvPr/>
          </p:nvGrpSpPr>
          <p:grpSpPr>
            <a:xfrm>
              <a:off x="6335946" y="3443514"/>
              <a:ext cx="528835" cy="574090"/>
              <a:chOff x="6335946" y="3443514"/>
              <a:chExt cx="528835" cy="57409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E5942DA-63E5-6F47-B1D7-9F84DC48D298}"/>
                  </a:ext>
                </a:extLst>
              </p:cNvPr>
              <p:cNvSpPr/>
              <p:nvPr/>
            </p:nvSpPr>
            <p:spPr>
              <a:xfrm>
                <a:off x="6335946" y="3444815"/>
                <a:ext cx="435925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891C5F2-8375-0144-8795-0C087E3DED43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66FB4F-ACCA-2648-AF48-A0FCD83BBDA8}"/>
                </a:ext>
              </a:extLst>
            </p:cNvPr>
            <p:cNvGrpSpPr/>
            <p:nvPr/>
          </p:nvGrpSpPr>
          <p:grpSpPr>
            <a:xfrm flipH="1">
              <a:off x="7361451" y="3443514"/>
              <a:ext cx="516679" cy="574092"/>
              <a:chOff x="6335947" y="3443516"/>
              <a:chExt cx="521455" cy="574092"/>
            </a:xfrm>
            <a:grp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71ECF21-9225-9840-AD27-64F829D3590A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43175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E8F003-1DC7-3049-B788-A28F439265ED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2C00FA-9F33-7646-96E4-779CF0AB458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959BA94-61F5-E34A-BBA2-2AD5022520B8}"/>
              </a:ext>
            </a:extLst>
          </p:cNvPr>
          <p:cNvSpPr txBox="1"/>
          <p:nvPr/>
        </p:nvSpPr>
        <p:spPr>
          <a:xfrm>
            <a:off x="3997227" y="4395785"/>
            <a:ext cx="1314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18" name="Notched Right Arrow 117">
            <a:extLst>
              <a:ext uri="{FF2B5EF4-FFF2-40B4-BE49-F238E27FC236}">
                <a16:creationId xmlns:a16="http://schemas.microsoft.com/office/drawing/2014/main" id="{A1831879-381C-E148-8C3C-C4003259CCF1}"/>
              </a:ext>
            </a:extLst>
          </p:cNvPr>
          <p:cNvSpPr/>
          <p:nvPr/>
        </p:nvSpPr>
        <p:spPr>
          <a:xfrm rot="10800000">
            <a:off x="5591738" y="3848910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A8D106B-6A71-F549-9AF7-1F289AAADB30}"/>
              </a:ext>
            </a:extLst>
          </p:cNvPr>
          <p:cNvSpPr/>
          <p:nvPr/>
        </p:nvSpPr>
        <p:spPr>
          <a:xfrm>
            <a:off x="1453273" y="4112812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11BA95-77E2-F741-9612-B12D3394569B}"/>
              </a:ext>
            </a:extLst>
          </p:cNvPr>
          <p:cNvSpPr/>
          <p:nvPr/>
        </p:nvSpPr>
        <p:spPr>
          <a:xfrm>
            <a:off x="1453273" y="3848909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03CDD4C-837B-1548-9E87-BFD2BD4D5BE2}"/>
              </a:ext>
            </a:extLst>
          </p:cNvPr>
          <p:cNvSpPr/>
          <p:nvPr/>
        </p:nvSpPr>
        <p:spPr>
          <a:xfrm>
            <a:off x="1453273" y="3366586"/>
            <a:ext cx="349058" cy="48406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1C9278-A1D0-A144-B4F5-DC427BFF89CB}"/>
              </a:ext>
            </a:extLst>
          </p:cNvPr>
          <p:cNvSpPr/>
          <p:nvPr/>
        </p:nvSpPr>
        <p:spPr>
          <a:xfrm>
            <a:off x="2646391" y="3354836"/>
            <a:ext cx="349058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SiO</a:t>
            </a:r>
            <a:r>
              <a:rPr lang="en-US" sz="700" baseline="-25000" dirty="0"/>
              <a:t>2</a:t>
            </a:r>
            <a:r>
              <a:rPr lang="en-US" sz="700" dirty="0"/>
              <a:t>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E50E1F-36D0-D544-B105-B6D012A7D9A9}"/>
              </a:ext>
            </a:extLst>
          </p:cNvPr>
          <p:cNvGrpSpPr/>
          <p:nvPr/>
        </p:nvGrpSpPr>
        <p:grpSpPr>
          <a:xfrm>
            <a:off x="1453273" y="3274818"/>
            <a:ext cx="1542175" cy="574093"/>
            <a:chOff x="6335947" y="3444813"/>
            <a:chExt cx="1542175" cy="57409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5580435-F073-4C4F-AC36-F604934BFDCB}"/>
                </a:ext>
              </a:extLst>
            </p:cNvPr>
            <p:cNvGrpSpPr/>
            <p:nvPr/>
          </p:nvGrpSpPr>
          <p:grpSpPr>
            <a:xfrm>
              <a:off x="6335947" y="3444815"/>
              <a:ext cx="439952" cy="574091"/>
              <a:chOff x="6335947" y="3444815"/>
              <a:chExt cx="439952" cy="574091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95A66F8F-8C4F-CD4E-95F1-3729B8A1AD51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A34FB6-010B-9A41-ACDD-DEB87803370D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DDEBCE-11B1-B546-BB37-441A2062D4FC}"/>
                </a:ext>
              </a:extLst>
            </p:cNvPr>
            <p:cNvGrpSpPr/>
            <p:nvPr/>
          </p:nvGrpSpPr>
          <p:grpSpPr>
            <a:xfrm flipH="1">
              <a:off x="7442199" y="3444813"/>
              <a:ext cx="435923" cy="574091"/>
              <a:chOff x="6335947" y="3444815"/>
              <a:chExt cx="439952" cy="574091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944D7F4-F4C9-DB4E-9E4A-F0AC829243E7}"/>
                  </a:ext>
                </a:extLst>
              </p:cNvPr>
              <p:cNvSpPr/>
              <p:nvPr/>
            </p:nvSpPr>
            <p:spPr>
              <a:xfrm>
                <a:off x="6335947" y="3444815"/>
                <a:ext cx="349058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2380ACD-92BE-FF4B-8855-DAB558D58BE3}"/>
                  </a:ext>
                </a:extLst>
              </p:cNvPr>
              <p:cNvSpPr/>
              <p:nvPr/>
            </p:nvSpPr>
            <p:spPr>
              <a:xfrm rot="5400000">
                <a:off x="6443407" y="3686413"/>
                <a:ext cx="574090" cy="908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C19CDF-BEBC-CE49-92E3-697A2B425FE8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HfO</a:t>
              </a:r>
              <a:r>
                <a:rPr lang="en-US" sz="700" baseline="-25000" dirty="0"/>
                <a:t>2</a:t>
              </a:r>
              <a:r>
                <a:rPr lang="en-US" sz="700" dirty="0"/>
                <a:t> 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634E13-5453-AD4E-821C-5EEEEEDF3C69}"/>
              </a:ext>
            </a:extLst>
          </p:cNvPr>
          <p:cNvGrpSpPr/>
          <p:nvPr/>
        </p:nvGrpSpPr>
        <p:grpSpPr>
          <a:xfrm>
            <a:off x="1633080" y="3182186"/>
            <a:ext cx="1180550" cy="575390"/>
            <a:chOff x="6515755" y="3443514"/>
            <a:chExt cx="1180550" cy="575390"/>
          </a:xfrm>
          <a:solidFill>
            <a:srgbClr val="0070C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F3194A8-E2A9-F045-8353-4D0B2CFB1687}"/>
                </a:ext>
              </a:extLst>
            </p:cNvPr>
            <p:cNvGrpSpPr/>
            <p:nvPr/>
          </p:nvGrpSpPr>
          <p:grpSpPr>
            <a:xfrm>
              <a:off x="6515755" y="3443514"/>
              <a:ext cx="349026" cy="574090"/>
              <a:chOff x="6515755" y="3443514"/>
              <a:chExt cx="349026" cy="574090"/>
            </a:xfrm>
            <a:grpFill/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CF9E17-B967-E94A-900B-68A77523589E}"/>
                  </a:ext>
                </a:extLst>
              </p:cNvPr>
              <p:cNvSpPr/>
              <p:nvPr/>
            </p:nvSpPr>
            <p:spPr>
              <a:xfrm>
                <a:off x="6515755" y="3444815"/>
                <a:ext cx="263342" cy="9089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6D776F7-6EC0-C74A-9AC1-BDEA53D6014C}"/>
                  </a:ext>
                </a:extLst>
              </p:cNvPr>
              <p:cNvSpPr/>
              <p:nvPr/>
            </p:nvSpPr>
            <p:spPr>
              <a:xfrm rot="5400000">
                <a:off x="6532289" y="3685111"/>
                <a:ext cx="574090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5F7595D-0730-C84E-85A6-46E38C5250B8}"/>
                </a:ext>
              </a:extLst>
            </p:cNvPr>
            <p:cNvGrpSpPr/>
            <p:nvPr/>
          </p:nvGrpSpPr>
          <p:grpSpPr>
            <a:xfrm flipH="1">
              <a:off x="7361444" y="3443514"/>
              <a:ext cx="334861" cy="574092"/>
              <a:chOff x="6519446" y="3443516"/>
              <a:chExt cx="337956" cy="574092"/>
            </a:xfrm>
            <a:grpFill/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B2029F5-CEBF-F344-A771-8566A3C8245A}"/>
                  </a:ext>
                </a:extLst>
              </p:cNvPr>
              <p:cNvSpPr/>
              <p:nvPr/>
            </p:nvSpPr>
            <p:spPr>
              <a:xfrm>
                <a:off x="6519446" y="3444815"/>
                <a:ext cx="248253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535FF6-9813-3F43-BCF9-2F7558A9E1A7}"/>
                  </a:ext>
                </a:extLst>
              </p:cNvPr>
              <p:cNvSpPr/>
              <p:nvPr/>
            </p:nvSpPr>
            <p:spPr>
              <a:xfrm rot="5400000">
                <a:off x="6524909" y="3685114"/>
                <a:ext cx="574092" cy="9089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 </a:t>
                </a: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2C72AD-BFCC-7346-97F1-9950C8155930}"/>
                </a:ext>
              </a:extLst>
            </p:cNvPr>
            <p:cNvSpPr/>
            <p:nvPr/>
          </p:nvSpPr>
          <p:spPr>
            <a:xfrm>
              <a:off x="6771872" y="3928009"/>
              <a:ext cx="670326" cy="9089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TiN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F69784F-0B7E-9845-92E0-CDF1990221C6}"/>
              </a:ext>
            </a:extLst>
          </p:cNvPr>
          <p:cNvSpPr txBox="1"/>
          <p:nvPr/>
        </p:nvSpPr>
        <p:spPr>
          <a:xfrm>
            <a:off x="1108513" y="4395784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Pattern top electrodes (PT-MTL)</a:t>
            </a:r>
          </a:p>
          <a:p>
            <a:pPr algn="ctr"/>
            <a:r>
              <a:rPr lang="en-US" sz="1200" dirty="0"/>
              <a:t>Clean and deoxidize TiN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1C83A30-68D3-BC48-995E-0DE800CCEB39}"/>
              </a:ext>
            </a:extLst>
          </p:cNvPr>
          <p:cNvSpPr/>
          <p:nvPr/>
        </p:nvSpPr>
        <p:spPr>
          <a:xfrm>
            <a:off x="1738745" y="3543846"/>
            <a:ext cx="969819" cy="443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73D9097-2E5D-5747-9D21-89CD6C4183D1}"/>
              </a:ext>
            </a:extLst>
          </p:cNvPr>
          <p:cNvSpPr txBox="1"/>
          <p:nvPr/>
        </p:nvSpPr>
        <p:spPr>
          <a:xfrm>
            <a:off x="332510" y="3089796"/>
            <a:ext cx="10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Active device area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A22D4A-CA53-D545-8D57-A319F4A17B31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980969" y="3365713"/>
            <a:ext cx="899803" cy="243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Notched Right Arrow 168">
            <a:extLst>
              <a:ext uri="{FF2B5EF4-FFF2-40B4-BE49-F238E27FC236}">
                <a16:creationId xmlns:a16="http://schemas.microsoft.com/office/drawing/2014/main" id="{D7BBD13E-8BE2-0241-9780-5DB66471CC3C}"/>
              </a:ext>
            </a:extLst>
          </p:cNvPr>
          <p:cNvSpPr/>
          <p:nvPr/>
        </p:nvSpPr>
        <p:spPr>
          <a:xfrm rot="10800000">
            <a:off x="3156334" y="3836915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B931A00-90AC-7247-965F-6C1DE3AF0883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</p:spTree>
    <p:extLst>
      <p:ext uri="{BB962C8B-B14F-4D97-AF65-F5344CB8AC3E}">
        <p14:creationId xmlns:p14="http://schemas.microsoft.com/office/powerpoint/2010/main" val="180518039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Clr>
                <a:srgbClr val="8C1515"/>
              </a:buClr>
            </a:pPr>
            <a:r>
              <a:rPr lang="en-US" b="1" dirty="0"/>
              <a:t>Resistive switching material (metal oxide): </a:t>
            </a:r>
            <a:r>
              <a:rPr lang="en-US" dirty="0"/>
              <a:t>hafnia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Seed layer:</a:t>
            </a:r>
            <a:r>
              <a:rPr lang="en-US" dirty="0"/>
              <a:t> none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Dimensions:</a:t>
            </a:r>
          </a:p>
          <a:p>
            <a:pPr lvl="2">
              <a:buClr>
                <a:srgbClr val="8C1515"/>
              </a:buClr>
            </a:pPr>
            <a:r>
              <a:rPr lang="en-US" b="1" dirty="0"/>
              <a:t>TiN electrode thickness: </a:t>
            </a:r>
            <a:r>
              <a:rPr lang="en-US" dirty="0"/>
              <a:t>30nm</a:t>
            </a:r>
            <a:endParaRPr lang="en-US" i="1" dirty="0"/>
          </a:p>
          <a:p>
            <a:pPr lvl="2">
              <a:buClr>
                <a:srgbClr val="8C1515"/>
              </a:buClr>
            </a:pPr>
            <a:r>
              <a:rPr lang="en-US" b="1" dirty="0"/>
              <a:t>Resistive switching layer thickness: </a:t>
            </a:r>
            <a:r>
              <a:rPr lang="en-US" dirty="0"/>
              <a:t>10nm</a:t>
            </a:r>
          </a:p>
          <a:p>
            <a:pPr lvl="2">
              <a:buClr>
                <a:srgbClr val="8C1515"/>
              </a:buClr>
            </a:pPr>
            <a:r>
              <a:rPr lang="en-US" b="1" dirty="0"/>
              <a:t>Device size: </a:t>
            </a:r>
            <a:r>
              <a:rPr lang="en-US" b="1" i="1" dirty="0"/>
              <a:t>﻿</a:t>
            </a:r>
            <a:r>
              <a:rPr lang="en-US" dirty="0"/>
              <a:t>{1, 2, 3, 4, 5, 8, 10, 20, 40, 50} um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RS oxide growth temperature:</a:t>
            </a:r>
            <a:r>
              <a:rPr lang="en-US" dirty="0"/>
              <a:t> 250C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Annealing:</a:t>
            </a:r>
            <a:r>
              <a:rPr lang="en-US" dirty="0"/>
              <a:t> none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Metal oxide ALD method: </a:t>
            </a:r>
            <a:r>
              <a:rPr lang="en-US" dirty="0"/>
              <a:t>thermal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TiN deposition method: </a:t>
            </a:r>
            <a:r>
              <a:rPr lang="en-US" dirty="0"/>
              <a:t>sputtering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Top contact: </a:t>
            </a:r>
            <a:r>
              <a:rPr lang="en-US" dirty="0"/>
              <a:t>TiN only</a:t>
            </a:r>
          </a:p>
        </p:txBody>
      </p:sp>
    </p:spTree>
    <p:extLst>
      <p:ext uri="{BB962C8B-B14F-4D97-AF65-F5344CB8AC3E}">
        <p14:creationId xmlns:p14="http://schemas.microsoft.com/office/powerpoint/2010/main" val="374662850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85000" lnSpcReduction="2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/>
              <a:t>RCA clean wafer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Deposit 10nm Ti with AJA (skipped)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Deposit 30nm Pt with AJA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Deposit 100nm SiO2 with AJA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Woollam to check oxide thickness (834Å)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Photolithography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YES Oven for 30 mins 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SVG Coat 2 with 1µm Shipley 3612 resist, 2mm EBR, skip prime step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Expose with Heidelberg: look at previous runs, logbook, exposure charts by tool (dose: 80, defoc: -2)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SVG Develop (1µm 3612 dev) w/post-exposure bake and inspect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PT-Ox: Oxide_ER_Test, 1 min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Nanospec to check etching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Matrix for resist ashing: use defaults (Strip.rcp 120s) and inspect to see if resist is removed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Metal cleaning on wbflexcorr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SRS-100 for</a:t>
            </a:r>
            <a:r>
              <a:rPr lang="en-US" u="sng" dirty="0">
                <a:hlinkClick r:id="rId3"/>
              </a:rPr>
              <a:t> stripping photoresist from metal wafers</a:t>
            </a:r>
            <a:r>
              <a:rPr lang="en-US" u="sng" dirty="0"/>
              <a:t>, 60C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PRS-1000 for</a:t>
            </a:r>
            <a:r>
              <a:rPr lang="en-US" u="sng" dirty="0">
                <a:hlinkClick r:id="rId4" tooltip="https://docs.google.com/document/d/e/2PACX-1vQVrNtPxQQrxWfnSRrWFPW6J91AlmBdPehf2V-pV_beCoSDluY7y16DNZp7VRrlE7GDCxfF3EnTlmk3/pub"/>
              </a:rPr>
              <a:t> final metal clean before deposition or furnace step</a:t>
            </a:r>
            <a:r>
              <a:rPr lang="en-US" u="sng" dirty="0"/>
              <a:t>, 40C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Fiji1 thermal HfO</a:t>
            </a:r>
            <a:r>
              <a:rPr lang="en-US" u="sng" baseline="-25000" dirty="0"/>
              <a:t>2</a:t>
            </a:r>
            <a:r>
              <a:rPr lang="en-US" u="sng" dirty="0"/>
              <a:t>: 100 cycles standard recipe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Woollam to check oxide thickness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TiN deposition 30nm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Photolithography (see previous)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PT-MTL: still need details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Microscope to check etching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Matrix for resist ashing (see previous)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Metal cleaning on wbflexcorr (see previous)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87D33-8A50-6749-8C48-3A2128ACF238}"/>
              </a:ext>
            </a:extLst>
          </p:cNvPr>
          <p:cNvSpPr txBox="1"/>
          <p:nvPr/>
        </p:nvSpPr>
        <p:spPr>
          <a:xfrm>
            <a:off x="4459706" y="418887"/>
            <a:ext cx="3398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Underlined is planned to be done by Friday</a:t>
            </a:r>
          </a:p>
        </p:txBody>
      </p:sp>
    </p:spTree>
    <p:extLst>
      <p:ext uri="{BB962C8B-B14F-4D97-AF65-F5344CB8AC3E}">
        <p14:creationId xmlns:p14="http://schemas.microsoft.com/office/powerpoint/2010/main" val="114383606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14A0-7F8B-1E44-B9A6-010633CE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Generator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96304C-892D-814A-B589-A8219B0E1E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5675" y="1182834"/>
            <a:ext cx="7700963" cy="3209632"/>
          </a:xfrm>
        </p:spPr>
      </p:pic>
    </p:spTree>
    <p:extLst>
      <p:ext uri="{BB962C8B-B14F-4D97-AF65-F5344CB8AC3E}">
        <p14:creationId xmlns:p14="http://schemas.microsoft.com/office/powerpoint/2010/main" val="371585517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77C13-D9A3-7C4A-BB32-1841604D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Generator</a:t>
            </a:r>
          </a:p>
        </p:txBody>
      </p:sp>
      <p:pic>
        <p:nvPicPr>
          <p:cNvPr id="8" name="Content Placeholder 7" descr="A picture containing light, rain, table, large&#10;&#10;Description automatically generated">
            <a:extLst>
              <a:ext uri="{FF2B5EF4-FFF2-40B4-BE49-F238E27FC236}">
                <a16:creationId xmlns:a16="http://schemas.microsoft.com/office/drawing/2014/main" id="{CD6468F5-7BB0-2F40-9EE6-430EE7AAD4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91115" y="908050"/>
            <a:ext cx="3304195" cy="3759200"/>
          </a:xfrm>
        </p:spPr>
      </p:pic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153AB561-065C-CB47-8E10-D86E36A16A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114621" y="908050"/>
            <a:ext cx="3304195" cy="37592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9D1FCD-4F8D-F342-AF7D-8DB05E1A9DCA}"/>
              </a:ext>
            </a:extLst>
          </p:cNvPr>
          <p:cNvSpPr txBox="1"/>
          <p:nvPr/>
        </p:nvSpPr>
        <p:spPr>
          <a:xfrm>
            <a:off x="1191115" y="4674999"/>
            <a:ext cx="56733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Finalized layout: </a:t>
            </a:r>
            <a:r>
              <a:rPr lang="en-US" sz="1050" dirty="0"/>
              <a:t>alignment marks, tiling, centering about origin to make Heidelberg usage easier</a:t>
            </a:r>
          </a:p>
          <a:p>
            <a:r>
              <a:rPr lang="en-US" sz="1050" b="1" dirty="0"/>
              <a:t>Design dimensions:</a:t>
            </a:r>
            <a:r>
              <a:rPr lang="en-US" sz="1050" dirty="0"/>
              <a:t> about 4cm x 4cm, (20x3 array) x (4x2 grid) devices per size with 10 device sizes</a:t>
            </a:r>
            <a:endParaRPr 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5D60B-8EB1-2F46-BE2B-AF5713122A83}"/>
              </a:ext>
            </a:extLst>
          </p:cNvPr>
          <p:cNvSpPr txBox="1"/>
          <p:nvPr/>
        </p:nvSpPr>
        <p:spPr>
          <a:xfrm>
            <a:off x="1191115" y="1227221"/>
            <a:ext cx="1436612" cy="369332"/>
          </a:xfrm>
          <a:prstGeom prst="rect">
            <a:avLst/>
          </a:prstGeom>
          <a:solidFill>
            <a:srgbClr val="FFFFE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Trench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AA829-3785-7A45-AF4A-6FBC97F75473}"/>
              </a:ext>
            </a:extLst>
          </p:cNvPr>
          <p:cNvSpPr txBox="1"/>
          <p:nvPr/>
        </p:nvSpPr>
        <p:spPr>
          <a:xfrm>
            <a:off x="5114621" y="1227221"/>
            <a:ext cx="2111475" cy="369332"/>
          </a:xfrm>
          <a:prstGeom prst="rect">
            <a:avLst/>
          </a:prstGeom>
          <a:solidFill>
            <a:srgbClr val="FFFFE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Top Electrode Layer</a:t>
            </a:r>
          </a:p>
        </p:txBody>
      </p:sp>
    </p:spTree>
    <p:extLst>
      <p:ext uri="{BB962C8B-B14F-4D97-AF65-F5344CB8AC3E}">
        <p14:creationId xmlns:p14="http://schemas.microsoft.com/office/powerpoint/2010/main" val="134063258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19CD-E14A-5C49-ACB5-2D3D7F0D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96393DB-2D7C-A049-BCE7-F5BC2685EFB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01425847"/>
              </p:ext>
            </p:extLst>
          </p:nvPr>
        </p:nvGraphicFramePr>
        <p:xfrm>
          <a:off x="2173287" y="1178242"/>
          <a:ext cx="4797425" cy="2787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175">
                  <a:extLst>
                    <a:ext uri="{9D8B030D-6E8A-4147-A177-3AD203B41FA5}">
                      <a16:colId xmlns:a16="http://schemas.microsoft.com/office/drawing/2014/main" val="3790769708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412026659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905607585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4850043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Item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Type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Time (mins)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Cost ($)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435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wbclean-1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3965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woollam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96186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woollam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5765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Wafer - L-test (100 mm)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Inventory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350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svgcoat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50670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svgdev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6547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XPS: PHI VersaProbe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Activity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126.67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3662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XPS: PHI VersaProbe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1692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XPS: PHI VersaProbe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08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734.67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8710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60978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Test and characterize ALD RRAM devices</a:t>
            </a:r>
          </a:p>
          <a:p>
            <a:pPr lvl="1"/>
            <a:r>
              <a:rPr lang="en-US" dirty="0"/>
              <a:t>Develop TiN recipe on new Lesker with low oxygen contamination</a:t>
            </a:r>
          </a:p>
          <a:p>
            <a:pPr lvl="1"/>
            <a:r>
              <a:rPr lang="en-US" dirty="0"/>
              <a:t>Compare TiN properties (composition, resistivity, topography)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Make SOPs for RRAM stacks and report TiN findings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76228101"/>
              </p:ext>
            </p:extLst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0975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BCF6-A554-204F-9F5A-C7C8B6CC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Training Update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1648B9-83B6-9C41-AFC0-46E7D44293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/>
              <a:t>XPS qualification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ym typeface="Wingdings" pitchFamily="2" charset="2"/>
              </a:rPr>
              <a:t>Refresher on PT-Ox/PT-MTL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ym typeface="Wingdings" pitchFamily="2" charset="2"/>
              </a:rPr>
              <a:t>Wet bench: wbflexcorr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For sidewall/oxide/resist cleaning process</a:t>
            </a:r>
          </a:p>
          <a:p>
            <a:pPr lvl="2">
              <a:buFont typeface="Wingdings" pitchFamily="2" charset="2"/>
              <a:buChar char="Ø"/>
            </a:pPr>
            <a:endParaRPr lang="en-US" dirty="0">
              <a:sym typeface="Wingdings" pitchFamily="2" charset="2"/>
            </a:endParaRPr>
          </a:p>
          <a:p>
            <a:pPr marL="0" lvl="1" indent="0">
              <a:buNone/>
            </a:pPr>
            <a:r>
              <a:rPr lang="en-US" dirty="0">
                <a:sym typeface="Wingdings" pitchFamily="2" charset="2"/>
              </a:rPr>
              <a:t>Need a bit more characterization: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ym typeface="Wingdings" pitchFamily="2" charset="2"/>
              </a:rPr>
              <a:t>Prometrix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ym typeface="Wingdings" pitchFamily="2" charset="2"/>
              </a:rPr>
              <a:t>Nanospec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ym typeface="Wingdings" pitchFamily="2" charset="2"/>
              </a:rPr>
              <a:t>P2</a:t>
            </a:r>
            <a:endParaRPr lang="en-US" dirty="0"/>
          </a:p>
        </p:txBody>
      </p:sp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F8797DE-0539-6041-A6EF-BDF63764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02707" y="2248945"/>
            <a:ext cx="4038219" cy="24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762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4CFEFDD-88D7-A244-BFF1-B7FFBD1B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26" y="2957355"/>
            <a:ext cx="1668137" cy="17190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FBB31F9-F52E-984D-A29D-9A980A49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 Sample Preparation &amp; Characterization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4561A-9F57-FE4A-B066-60F5145F5A01}"/>
              </a:ext>
            </a:extLst>
          </p:cNvPr>
          <p:cNvSpPr/>
          <p:nvPr/>
        </p:nvSpPr>
        <p:spPr>
          <a:xfrm>
            <a:off x="1453273" y="168040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485F9-6A40-D34F-8A07-BBED31CBED55}"/>
              </a:ext>
            </a:extLst>
          </p:cNvPr>
          <p:cNvSpPr/>
          <p:nvPr/>
        </p:nvSpPr>
        <p:spPr>
          <a:xfrm>
            <a:off x="388353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A13A3-F499-5B4C-A31E-94C3BD734892}"/>
              </a:ext>
            </a:extLst>
          </p:cNvPr>
          <p:cNvSpPr/>
          <p:nvPr/>
        </p:nvSpPr>
        <p:spPr>
          <a:xfrm>
            <a:off x="3883530" y="118633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392F724C-A623-AA47-8B80-ECF849D6CD96}"/>
              </a:ext>
            </a:extLst>
          </p:cNvPr>
          <p:cNvSpPr/>
          <p:nvPr/>
        </p:nvSpPr>
        <p:spPr>
          <a:xfrm>
            <a:off x="316098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0A75-464D-5E4A-B7D3-52C6776C05AE}"/>
              </a:ext>
            </a:extLst>
          </p:cNvPr>
          <p:cNvSpPr txBox="1"/>
          <p:nvPr/>
        </p:nvSpPr>
        <p:spPr>
          <a:xfrm>
            <a:off x="1491628" y="195630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Start with Si wafer</a:t>
            </a:r>
          </a:p>
          <a:p>
            <a:pPr algn="ctr"/>
            <a:r>
              <a:rPr lang="en-US" sz="1200" dirty="0"/>
              <a:t>Standard RCA Clean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51BEA-0E44-A446-B690-76D0FFC7F78D}"/>
              </a:ext>
            </a:extLst>
          </p:cNvPr>
          <p:cNvSpPr txBox="1"/>
          <p:nvPr/>
        </p:nvSpPr>
        <p:spPr>
          <a:xfrm>
            <a:off x="3885820" y="1956305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Dry grow 100nm SiO</a:t>
            </a:r>
            <a:r>
              <a:rPr lang="en-US" sz="1200" baseline="-25000" dirty="0"/>
              <a:t>2</a:t>
            </a:r>
          </a:p>
          <a:p>
            <a:pPr algn="ctr"/>
            <a:r>
              <a:rPr lang="en-US" sz="1200" dirty="0"/>
              <a:t>(thermco)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770F7-AFD3-0E4E-9816-90E3B9E63F01}"/>
              </a:ext>
            </a:extLst>
          </p:cNvPr>
          <p:cNvSpPr/>
          <p:nvPr/>
        </p:nvSpPr>
        <p:spPr>
          <a:xfrm>
            <a:off x="6287470" y="168401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567C5-8270-7440-BE6C-D88C78698F80}"/>
              </a:ext>
            </a:extLst>
          </p:cNvPr>
          <p:cNvSpPr/>
          <p:nvPr/>
        </p:nvSpPr>
        <p:spPr>
          <a:xfrm>
            <a:off x="6287470" y="1186335"/>
            <a:ext cx="1542176" cy="4940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8A926E76-A745-9E46-89E6-11DB8ED26622}"/>
              </a:ext>
            </a:extLst>
          </p:cNvPr>
          <p:cNvSpPr/>
          <p:nvPr/>
        </p:nvSpPr>
        <p:spPr>
          <a:xfrm>
            <a:off x="5564926" y="168040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7B64D-42B1-1D49-B080-CE2C8DE6DB01}"/>
              </a:ext>
            </a:extLst>
          </p:cNvPr>
          <p:cNvSpPr txBox="1"/>
          <p:nvPr/>
        </p:nvSpPr>
        <p:spPr>
          <a:xfrm>
            <a:off x="6401167" y="1956305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Sputter 30nm TiN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C8326C-0CB4-B14E-9024-B9D14A4FE415}"/>
              </a:ext>
            </a:extLst>
          </p:cNvPr>
          <p:cNvSpPr/>
          <p:nvPr/>
        </p:nvSpPr>
        <p:spPr>
          <a:xfrm>
            <a:off x="6287470" y="927775"/>
            <a:ext cx="1542176" cy="25495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E325C-0582-F445-A06E-341B64F53431}"/>
              </a:ext>
            </a:extLst>
          </p:cNvPr>
          <p:cNvSpPr txBox="1"/>
          <p:nvPr/>
        </p:nvSpPr>
        <p:spPr>
          <a:xfrm>
            <a:off x="277091" y="1098519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(Not drawn to scale)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B615D6-2B2D-274E-9764-2AFFF7E81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817" t="1383" r="6581" b="23065"/>
          <a:stretch/>
        </p:blipFill>
        <p:spPr>
          <a:xfrm>
            <a:off x="4404330" y="3422497"/>
            <a:ext cx="2437456" cy="1273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3415A6-8CF9-184A-B935-FD94F3758082}"/>
              </a:ext>
            </a:extLst>
          </p:cNvPr>
          <p:cNvSpPr txBox="1"/>
          <p:nvPr/>
        </p:nvSpPr>
        <p:spPr>
          <a:xfrm>
            <a:off x="4404330" y="3101748"/>
            <a:ext cx="243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AFM Surface Roughness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8E1E299-0763-AF4F-9700-1FC77EEC8EE3}"/>
              </a:ext>
            </a:extLst>
          </p:cNvPr>
          <p:cNvSpPr/>
          <p:nvPr/>
        </p:nvSpPr>
        <p:spPr>
          <a:xfrm>
            <a:off x="318644" y="2571750"/>
            <a:ext cx="8510396" cy="37592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Compare 3 sputtering tools: </a:t>
            </a:r>
            <a:r>
              <a:rPr lang="en-US" dirty="0"/>
              <a:t>Lesker-1 (SNF), Lesker-2 (SNF), AJA (non-SNF)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05F0B-97CF-3A46-8211-4E69B27B6C30}"/>
              </a:ext>
            </a:extLst>
          </p:cNvPr>
          <p:cNvSpPr txBox="1"/>
          <p:nvPr/>
        </p:nvSpPr>
        <p:spPr>
          <a:xfrm>
            <a:off x="7153185" y="3114720"/>
            <a:ext cx="176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AFM Step Height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A3B465-55E4-3C4B-A4ED-1FAA95688170}"/>
              </a:ext>
            </a:extLst>
          </p:cNvPr>
          <p:cNvSpPr txBox="1"/>
          <p:nvPr/>
        </p:nvSpPr>
        <p:spPr>
          <a:xfrm>
            <a:off x="318644" y="3104330"/>
            <a:ext cx="1748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Prometrix Resistivity</a:t>
            </a:r>
          </a:p>
        </p:txBody>
      </p:sp>
      <p:pic>
        <p:nvPicPr>
          <p:cNvPr id="37" name="Picture 36" descr="A microscope on a table&#10;&#10;Description automatically generated">
            <a:extLst>
              <a:ext uri="{FF2B5EF4-FFF2-40B4-BE49-F238E27FC236}">
                <a16:creationId xmlns:a16="http://schemas.microsoft.com/office/drawing/2014/main" id="{898A633D-4D44-2F41-80C9-DF50CAC88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524280" y="3432893"/>
            <a:ext cx="1231427" cy="12314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463D900-5442-2C4A-B534-D137EBD36B5D}"/>
              </a:ext>
            </a:extLst>
          </p:cNvPr>
          <p:cNvSpPr txBox="1"/>
          <p:nvPr/>
        </p:nvSpPr>
        <p:spPr>
          <a:xfrm>
            <a:off x="2167284" y="3109592"/>
            <a:ext cx="1976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XPS/Auger Composition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D6976210-EBE3-BE41-BFD7-8A36F42BCB74}"/>
              </a:ext>
            </a:extLst>
          </p:cNvPr>
          <p:cNvSpPr/>
          <p:nvPr/>
        </p:nvSpPr>
        <p:spPr>
          <a:xfrm rot="5400000">
            <a:off x="1964260" y="4065576"/>
            <a:ext cx="261611" cy="1459099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A802CF-D60E-1542-B179-DAE76DA4F78F}"/>
              </a:ext>
            </a:extLst>
          </p:cNvPr>
          <p:cNvSpPr txBox="1"/>
          <p:nvPr/>
        </p:nvSpPr>
        <p:spPr>
          <a:xfrm>
            <a:off x="247914" y="4891210"/>
            <a:ext cx="399821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Measure 3-4x throughout quarter to quantify oxidation over time</a:t>
            </a:r>
          </a:p>
        </p:txBody>
      </p:sp>
      <p:pic>
        <p:nvPicPr>
          <p:cNvPr id="44" name="Picture 43" descr="A close up of a device&#10;&#10;Description automatically generated">
            <a:extLst>
              <a:ext uri="{FF2B5EF4-FFF2-40B4-BE49-F238E27FC236}">
                <a16:creationId xmlns:a16="http://schemas.microsoft.com/office/drawing/2014/main" id="{BA88804D-E132-2341-B2F4-837E288ADE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436" t="5557" r="14329" b="22166"/>
          <a:stretch/>
        </p:blipFill>
        <p:spPr>
          <a:xfrm>
            <a:off x="694563" y="3372906"/>
            <a:ext cx="1088610" cy="13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6708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5255-D1A8-0643-A5AD-64B4BE0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Updates: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E0AD-22DE-394A-8E61-20923BB1DE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900" dirty="0"/>
              <a:t>RCA clean wafer</a:t>
            </a:r>
          </a:p>
          <a:p>
            <a:pPr lvl="1">
              <a:buFont typeface="Wingdings" pitchFamily="2" charset="2"/>
              <a:buChar char="ü"/>
            </a:pPr>
            <a:r>
              <a:rPr lang="en-US" sz="900" dirty="0"/>
              <a:t>Woollam to measure native oxide thickness (11.2Å)</a:t>
            </a:r>
          </a:p>
          <a:p>
            <a:pPr lvl="1">
              <a:buFont typeface="Wingdings" pitchFamily="2" charset="2"/>
              <a:buChar char="ü"/>
            </a:pPr>
            <a:r>
              <a:rPr lang="en-US" sz="900" dirty="0"/>
              <a:t>Dry oxide growth for 1hr in thermco4 @ 1100℃ (~100nm)</a:t>
            </a:r>
          </a:p>
          <a:p>
            <a:pPr lvl="1">
              <a:buFont typeface="Wingdings" pitchFamily="2" charset="2"/>
              <a:buChar char="ü"/>
            </a:pPr>
            <a:r>
              <a:rPr lang="en-US" sz="900" dirty="0"/>
              <a:t>Woollam to confirm final oxide thickness (~1062.54Å, ~1052.91Å)</a:t>
            </a:r>
          </a:p>
          <a:p>
            <a:pPr lvl="2"/>
            <a:r>
              <a:rPr lang="en-US" sz="900" dirty="0"/>
              <a:t>Exact thickness is not important, just there to insulate TiN from Si</a:t>
            </a:r>
          </a:p>
          <a:p>
            <a:pPr lvl="2"/>
            <a:r>
              <a:rPr lang="en-US" sz="900" dirty="0"/>
              <a:t>Good quality oxide is important to get accurate TiN surface roughness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Sputter 30nm TiN (Kapton tape for step)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AJA (non-SNF)</a:t>
            </a:r>
          </a:p>
          <a:p>
            <a:pPr lvl="2">
              <a:buFont typeface="Wingdings" pitchFamily="2" charset="2"/>
              <a:buChar char="q"/>
            </a:pPr>
            <a:r>
              <a:rPr lang="en-US" u="sng" dirty="0"/>
              <a:t>Lesker-1 (SNF)</a:t>
            </a:r>
          </a:p>
          <a:p>
            <a:pPr lvl="2">
              <a:buFont typeface="Wingdings" pitchFamily="2" charset="2"/>
              <a:buChar char="q"/>
            </a:pPr>
            <a:r>
              <a:rPr lang="en-US" dirty="0"/>
              <a:t>Lesker-2 (SNF)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AJA Characterization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XPS</a:t>
            </a:r>
            <a:r>
              <a:rPr lang="en-US"/>
              <a:t>/Auger</a:t>
            </a:r>
            <a:endParaRPr lang="en-US" dirty="0"/>
          </a:p>
          <a:p>
            <a:pPr lvl="2">
              <a:buFont typeface="Wingdings" pitchFamily="2" charset="2"/>
              <a:buChar char="ü"/>
            </a:pPr>
            <a:r>
              <a:rPr lang="en-US" dirty="0"/>
              <a:t>Prometrix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AFM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Lesker-1 Characterization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Lesker-2 Characterization</a:t>
            </a:r>
          </a:p>
          <a:p>
            <a:pPr lvl="2"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70C48-80BF-F04E-9822-8C41BA319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16"/>
          <a:stretch/>
        </p:blipFill>
        <p:spPr>
          <a:xfrm>
            <a:off x="6812356" y="2988804"/>
            <a:ext cx="1953260" cy="1740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FDB40-F4A9-C345-B157-9A6F66E7F702}"/>
              </a:ext>
            </a:extLst>
          </p:cNvPr>
          <p:cNvSpPr txBox="1"/>
          <p:nvPr/>
        </p:nvSpPr>
        <p:spPr>
          <a:xfrm>
            <a:off x="6878320" y="442063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Lesker TiN target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91AB1A-4E22-4048-B8D7-D3AEE622D590}"/>
              </a:ext>
            </a:extLst>
          </p:cNvPr>
          <p:cNvGrpSpPr/>
          <p:nvPr/>
        </p:nvGrpSpPr>
        <p:grpSpPr>
          <a:xfrm>
            <a:off x="4184922" y="3469030"/>
            <a:ext cx="1590236" cy="1136272"/>
            <a:chOff x="4242102" y="3478578"/>
            <a:chExt cx="1542176" cy="1032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B9B78C-FF0F-4B4B-9962-5BC0070A8B2C}"/>
                </a:ext>
              </a:extLst>
            </p:cNvPr>
            <p:cNvSpPr/>
            <p:nvPr/>
          </p:nvSpPr>
          <p:spPr>
            <a:xfrm>
              <a:off x="4242102" y="4234815"/>
              <a:ext cx="1542176" cy="27589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DF8672-A128-DE47-BE1F-22BC1922A4F4}"/>
                </a:ext>
              </a:extLst>
            </p:cNvPr>
            <p:cNvSpPr/>
            <p:nvPr/>
          </p:nvSpPr>
          <p:spPr>
            <a:xfrm>
              <a:off x="4242102" y="3737137"/>
              <a:ext cx="1542176" cy="4940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SiO</a:t>
              </a:r>
              <a:r>
                <a:rPr lang="en-US" baseline="-25000" dirty="0"/>
                <a:t>2</a:t>
              </a:r>
              <a:r>
                <a:rPr lang="en-US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FB316-0AA5-4A4B-93AF-2ED883AAA6B5}"/>
                </a:ext>
              </a:extLst>
            </p:cNvPr>
            <p:cNvSpPr/>
            <p:nvPr/>
          </p:nvSpPr>
          <p:spPr>
            <a:xfrm>
              <a:off x="4242102" y="3478578"/>
              <a:ext cx="1542176" cy="2549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1B19F3-8ADF-E448-A1C3-390D1D7B848D}"/>
              </a:ext>
            </a:extLst>
          </p:cNvPr>
          <p:cNvSpPr txBox="1"/>
          <p:nvPr/>
        </p:nvSpPr>
        <p:spPr>
          <a:xfrm>
            <a:off x="5852478" y="539353"/>
            <a:ext cx="29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Update:</a:t>
            </a:r>
            <a:r>
              <a:rPr lang="en-US" dirty="0">
                <a:solidFill>
                  <a:srgbClr val="FF0000"/>
                </a:solidFill>
              </a:rPr>
              <a:t> Lesker-2 expected to go live in early Feb.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521F4-2F75-0245-92EF-989712BE11E9}"/>
              </a:ext>
            </a:extLst>
          </p:cNvPr>
          <p:cNvSpPr txBox="1"/>
          <p:nvPr/>
        </p:nvSpPr>
        <p:spPr>
          <a:xfrm>
            <a:off x="5390148" y="2279397"/>
            <a:ext cx="3398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Underlined is planned to be done by Friday</a:t>
            </a:r>
          </a:p>
        </p:txBody>
      </p:sp>
    </p:spTree>
    <p:extLst>
      <p:ext uri="{BB962C8B-B14F-4D97-AF65-F5344CB8AC3E}">
        <p14:creationId xmlns:p14="http://schemas.microsoft.com/office/powerpoint/2010/main" val="289444892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B1E-8050-564A-AB6C-93ECF9E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Sputter Recipe: Reactive Sputtering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6EBE-5A8F-F542-A45C-70A698A4E4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Ti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RF Power: </a:t>
            </a:r>
            <a:r>
              <a:rPr lang="en-US" dirty="0"/>
              <a:t>200W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150W also ok; different dep 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Wafer Bias:</a:t>
            </a:r>
            <a:r>
              <a:rPr lang="en-US" dirty="0"/>
              <a:t> 100V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DC bias 92-94V on AJA 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Ar Flow:</a:t>
            </a:r>
            <a:r>
              <a:rPr lang="en-US" dirty="0"/>
              <a:t> 30 sccm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 Flow:</a:t>
            </a:r>
            <a:r>
              <a:rPr lang="en-US" dirty="0"/>
              <a:t> 3 sccm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Unit conversion means that this is written as 30 on AJA somehow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Set Pressure:</a:t>
            </a:r>
            <a:r>
              <a:rPr lang="en-US" dirty="0"/>
              <a:t> 2.15 mTorr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1.8-1.9 mTorr on AJA in practice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AD994-00AC-E243-B3E3-18CF8546D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lvl="1" indent="0">
              <a:buNone/>
            </a:pPr>
            <a:r>
              <a:rPr lang="en-US" b="1" dirty="0"/>
              <a:t>Recipe: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 sample and wait for 1e-7 base chamber pressure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another target (conductive) e.g. Al, GeTe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Eases plasma ignition for TiN target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Plasma on Ti target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Bias on other target off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Ti target RF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 minutes pre-sputtering of Ti target (shutter closed, no wafer bias)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ramp-up of wafer bias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shutter and deposit for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Close shutter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20s ramp-down of Ti target RF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75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125A-187D-BE47-9ECB-CF8966AD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 TiN Resistivity and AFM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78C4B-1733-1F41-AAB0-230A41E4FD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8" y="908685"/>
            <a:ext cx="5178086" cy="3759042"/>
          </a:xfrm>
        </p:spPr>
        <p:txBody>
          <a:bodyPr>
            <a:normAutofit lnSpcReduction="10000"/>
          </a:bodyPr>
          <a:lstStyle/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Resistivity: </a:t>
            </a:r>
            <a:r>
              <a:rPr lang="en-US" sz="1700" dirty="0"/>
              <a:t>Prometrix in SNF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Sheet resistance:</a:t>
            </a:r>
            <a:r>
              <a:rPr lang="en-US" sz="1700" dirty="0"/>
              <a:t> 15.650 Ω/□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Need step height thickness measurement (to get resistivity and understand AJA deposition rate)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Step height measurement </a:t>
            </a:r>
            <a:r>
              <a:rPr lang="en-US" sz="1700" dirty="0"/>
              <a:t>ran into some issues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Weird edge artifacts: result of tape permeation?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Sample has tape residues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Can clean tape residues and remeasure</a:t>
            </a:r>
          </a:p>
          <a:p>
            <a:pPr lvl="2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Acetone + IPA + bake</a:t>
            </a:r>
          </a:p>
          <a:p>
            <a:pPr lvl="2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Any other suggestions?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Also some areas where chuck blocked sputtering</a:t>
            </a:r>
          </a:p>
          <a:p>
            <a:pPr lvl="2"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Can measure step height and SiO</a:t>
            </a:r>
            <a:r>
              <a:rPr lang="en-US" sz="1700" baseline="-25000" dirty="0"/>
              <a:t>2</a:t>
            </a:r>
            <a:r>
              <a:rPr lang="en-US" sz="1700" dirty="0"/>
              <a:t> roughness</a:t>
            </a:r>
          </a:p>
          <a:p>
            <a:pPr lvl="1">
              <a:buClr>
                <a:srgbClr val="8C1515"/>
              </a:buClr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B7380-47E0-C940-AEBF-1C2F6770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98" y="2510695"/>
            <a:ext cx="2665664" cy="1999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436C0-5139-4343-9C4A-D3EC95FF6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687" y="511447"/>
            <a:ext cx="2441886" cy="1999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F7F7F-C482-4942-81D3-7F8F6AB4E56B}"/>
              </a:ext>
            </a:extLst>
          </p:cNvPr>
          <p:cNvSpPr txBox="1"/>
          <p:nvPr/>
        </p:nvSpPr>
        <p:spPr>
          <a:xfrm>
            <a:off x="8108887" y="348466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AA8D0-910C-4C40-8FEA-BEB16ADB700A}"/>
              </a:ext>
            </a:extLst>
          </p:cNvPr>
          <p:cNvSpPr txBox="1"/>
          <p:nvPr/>
        </p:nvSpPr>
        <p:spPr>
          <a:xfrm>
            <a:off x="6376628" y="348466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SiO</a:t>
            </a:r>
            <a:r>
              <a:rPr lang="en-US" baseline="-25000" dirty="0"/>
              <a:t>2</a:t>
            </a:r>
            <a:r>
              <a:rPr lang="en-US" dirty="0"/>
              <a:t> (?)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47254-78D3-E24B-8341-350CCBA1F498}"/>
              </a:ext>
            </a:extLst>
          </p:cNvPr>
          <p:cNvSpPr txBox="1"/>
          <p:nvPr/>
        </p:nvSpPr>
        <p:spPr>
          <a:xfrm>
            <a:off x="7399404" y="346683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40EBF-F51F-F646-8666-DA27FF2A4B60}"/>
              </a:ext>
            </a:extLst>
          </p:cNvPr>
          <p:cNvSpPr txBox="1"/>
          <p:nvPr/>
        </p:nvSpPr>
        <p:spPr>
          <a:xfrm>
            <a:off x="6143452" y="4483061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Optical microscope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9F772-70A4-B348-AD17-4A7523011949}"/>
              </a:ext>
            </a:extLst>
          </p:cNvPr>
          <p:cNvSpPr txBox="1"/>
          <p:nvPr/>
        </p:nvSpPr>
        <p:spPr>
          <a:xfrm>
            <a:off x="7431577" y="315778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67396-B127-A440-B95F-ACEC9FB6D17B}"/>
              </a:ext>
            </a:extLst>
          </p:cNvPr>
          <p:cNvSpPr txBox="1"/>
          <p:nvPr/>
        </p:nvSpPr>
        <p:spPr>
          <a:xfrm>
            <a:off x="7345055" y="379919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E74B2-3589-214C-B408-08A60EBA2D6D}"/>
              </a:ext>
            </a:extLst>
          </p:cNvPr>
          <p:cNvSpPr txBox="1"/>
          <p:nvPr/>
        </p:nvSpPr>
        <p:spPr>
          <a:xfrm>
            <a:off x="7495923" y="27971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CEA22-8BE7-4A49-ACF7-F893E3717517}"/>
              </a:ext>
            </a:extLst>
          </p:cNvPr>
          <p:cNvSpPr txBox="1"/>
          <p:nvPr/>
        </p:nvSpPr>
        <p:spPr>
          <a:xfrm>
            <a:off x="6646362" y="200258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465C6-FD4A-D744-95DC-3712825EE23D}"/>
              </a:ext>
            </a:extLst>
          </p:cNvPr>
          <p:cNvSpPr txBox="1"/>
          <p:nvPr/>
        </p:nvSpPr>
        <p:spPr>
          <a:xfrm>
            <a:off x="7176944" y="666414"/>
            <a:ext cx="94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Kapton tape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74BA0-01BE-4049-A1B5-B33550C1B642}"/>
              </a:ext>
            </a:extLst>
          </p:cNvPr>
          <p:cNvSpPr txBox="1"/>
          <p:nvPr/>
        </p:nvSpPr>
        <p:spPr>
          <a:xfrm>
            <a:off x="7125127" y="1251567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Residues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B80C6-59ED-CA4A-9427-55FFFBCFA1FF}"/>
              </a:ext>
            </a:extLst>
          </p:cNvPr>
          <p:cNvSpPr txBox="1"/>
          <p:nvPr/>
        </p:nvSpPr>
        <p:spPr>
          <a:xfrm>
            <a:off x="7753689" y="164030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SiO</a:t>
            </a:r>
            <a:r>
              <a:rPr lang="en-US" sz="1050" baseline="-25000" dirty="0">
                <a:solidFill>
                  <a:schemeClr val="bg1"/>
                </a:solidFill>
              </a:rPr>
              <a:t>2</a:t>
            </a:r>
            <a:r>
              <a:rPr lang="en-US" sz="1050" dirty="0">
                <a:solidFill>
                  <a:schemeClr val="bg1"/>
                </a:solidFill>
              </a:rPr>
              <a:t> (?)</a:t>
            </a:r>
            <a:endParaRPr lang="en-US" sz="105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1421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754F-2535-2D49-8528-1A55935D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Step Height Measurements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68B242-F776-BE4A-AC1E-AF0460045BB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86266-6E7E-EE4E-A6BB-AA2376ED00B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4997875" y="908050"/>
            <a:ext cx="353768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7739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3CE2-1D57-584D-B236-E4F62FB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Roughness Measurements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31DE86-B3AB-E442-B453-7B878F7A2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9325" y="1238106"/>
            <a:ext cx="3787775" cy="30990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A2E43-41B9-8B49-BAA7-726122EA40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6800" y="1241353"/>
            <a:ext cx="3779838" cy="3092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DF3A9-BC5F-384B-AAAA-36C5B13D4333}"/>
              </a:ext>
            </a:extLst>
          </p:cNvPr>
          <p:cNvSpPr txBox="1"/>
          <p:nvPr/>
        </p:nvSpPr>
        <p:spPr>
          <a:xfrm>
            <a:off x="948776" y="433394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Roughness: 1.02nm SiO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90A52-0FFB-0645-A5ED-97F1B545C6E3}"/>
              </a:ext>
            </a:extLst>
          </p:cNvPr>
          <p:cNvSpPr/>
          <p:nvPr/>
        </p:nvSpPr>
        <p:spPr>
          <a:xfrm>
            <a:off x="4802707" y="4333947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Roughness: 1.22nm TiN</a:t>
            </a:r>
          </a:p>
          <a:p>
            <a:r>
              <a:rPr lang="en-US" dirty="0"/>
              <a:t>0.67nm independent</a:t>
            </a:r>
          </a:p>
        </p:txBody>
      </p:sp>
    </p:spTree>
    <p:extLst>
      <p:ext uri="{BB962C8B-B14F-4D97-AF65-F5344CB8AC3E}">
        <p14:creationId xmlns:p14="http://schemas.microsoft.com/office/powerpoint/2010/main" val="214061942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9684</TotalTime>
  <Words>1352</Words>
  <Application>Microsoft Macintosh PowerPoint</Application>
  <PresentationFormat>On-screen Show (16:9)</PresentationFormat>
  <Paragraphs>298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Source Sans Pro</vt:lpstr>
      <vt:lpstr>Source Sans Pro Semibold</vt:lpstr>
      <vt:lpstr>Wingdings</vt:lpstr>
      <vt:lpstr>SU_Template_TopBar</vt:lpstr>
      <vt:lpstr>SNF RRAM Standard Process Flow and Characterization of Lesker-2 TiN</vt:lpstr>
      <vt:lpstr>Aim &amp; Goals</vt:lpstr>
      <vt:lpstr>Tool Training Update</vt:lpstr>
      <vt:lpstr>TiN Sample Preparation &amp; Characterization</vt:lpstr>
      <vt:lpstr>Progress Updates: Fabrication</vt:lpstr>
      <vt:lpstr>AJA TiN Sputter Recipe: Reactive Sputtering</vt:lpstr>
      <vt:lpstr>AJA TiN Resistivity and AFM</vt:lpstr>
      <vt:lpstr>AFM Step Height Measurements</vt:lpstr>
      <vt:lpstr>AFM Roughness Measurements</vt:lpstr>
      <vt:lpstr>AJA XPS Results: Surface Survey Scan</vt:lpstr>
      <vt:lpstr>AJA XPS Results: Hi-Res + Depth Profile</vt:lpstr>
      <vt:lpstr>AJA XPS Results: Fitting</vt:lpstr>
      <vt:lpstr>Lesker: Which Recipe? Discussion</vt:lpstr>
      <vt:lpstr>RRAM Process Flow Outline</vt:lpstr>
      <vt:lpstr>Process Flow Parameters</vt:lpstr>
      <vt:lpstr>Progress Updates</vt:lpstr>
      <vt:lpstr>Layout Generator</vt:lpstr>
      <vt:lpstr>Layout Generator</vt:lpstr>
      <vt:lpstr>Budget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21</cp:revision>
  <dcterms:created xsi:type="dcterms:W3CDTF">2019-09-24T01:20:23Z</dcterms:created>
  <dcterms:modified xsi:type="dcterms:W3CDTF">2020-01-29T05:06:36Z</dcterms:modified>
</cp:coreProperties>
</file>